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8a329a8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8a329a8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8a329a88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8a329a88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298e501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298e501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8a329a8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8a329a8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setting will draw lines from your Player to each of the other characters, and then use those lines as the hypotenuse of right triangles!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legs of these triangles show the distance in 1 dimension each (on the x- and y-axis). How is this calculated?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8a329a88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8a329a8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Role-Play: Ask a volunteer to help role-play two characters colliding!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Identify a "number line" on the floor (this can be done just by pointing, or with a visual aid).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Make sure that you and your volunteer stand with feet as close together as possible, representing the infinitely small point that identifies your center. Raise your arms to form a "T shape", representing the outer edges of the characters.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Emphasize that this represents one dimension (perhaps the x- or y-axis), or one “Number line”.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the volunteer, stand about 10 steps away from one another and side-step towards each other one step at a time, while asking the class, "True or False? We are colliding!" Be sure to only accept "true" and "false" as responses - not "yes" and "no"!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the class how far apart you and your volunteer are, and then ask them how they would calculate this if you were standing on a number line and they could see the actual coordinates under your feet.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8a329a8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8a329a8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After a few iterations, try switching places and repeating. Point out that students always subtract the smaller number from the larger one, regardless of the character order!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until students can clearly see it’s when the two characters are 'touching' or 'overlapping' in some way - NOT when they are 'at the same point.'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8a329a88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8a329a8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students open their game files and scroll to find this function. Then have them click “Run”, and practice using the line-length function in the Interactions area with different values for ‘a’ and ‘b’.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8a329a88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8a329a88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8a329a88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8a329a88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8a329a88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8a329a88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5328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Video Credit: Tova Brown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8a329a88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8a329a88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It is extremely common for students to put variables in the wrong order.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 other words, their program looks like …​(sqrt (+ (sqr (line-length x1 y1)) (sqr (line-length x2 y2))))…​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instead of                                              …​(sqrt (+ (sqr (line-length x2 x1)) (sqr (line-length y2 y1))))…​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 this situation, remind student to look back at what they circled and labeled in the examples step. This is why we label!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6850" y="-44825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748125" y="1108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00" y="-77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21135" l="0" r="0" t="0"/>
          <a:stretch/>
        </p:blipFill>
        <p:spPr>
          <a:xfrm>
            <a:off x="0" y="0"/>
            <a:ext cx="9144000" cy="43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 b="18554" l="0" r="0" t="3417"/>
          <a:stretch/>
        </p:blipFill>
        <p:spPr>
          <a:xfrm>
            <a:off x="0" y="0"/>
            <a:ext cx="9144000" cy="4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b="0" l="0" r="0" t="5087"/>
          <a:stretch/>
        </p:blipFill>
        <p:spPr>
          <a:xfrm>
            <a:off x="0" y="-152400"/>
            <a:ext cx="9144000" cy="4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8605" l="0" r="0" t="7684"/>
          <a:stretch/>
        </p:blipFill>
        <p:spPr>
          <a:xfrm>
            <a:off x="0" y="0"/>
            <a:ext cx="9144000" cy="4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b="3961" l="0" r="0" t="22535"/>
          <a:stretch/>
        </p:blipFill>
        <p:spPr>
          <a:xfrm>
            <a:off x="-15125" y="-35950"/>
            <a:ext cx="9159125" cy="44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 1">
  <p:cSld name="TITLE_AND_BODY_2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3" name="Google Shape;8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5025" y="1020675"/>
            <a:ext cx="3913949" cy="39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575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450" y="4736550"/>
            <a:ext cx="276000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logo_1x.png" id="19" name="Google Shape;1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534" y="4703613"/>
            <a:ext cx="484891" cy="3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6686850" y="4645550"/>
            <a:ext cx="24384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@BootstrapWorld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100" y="-77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">
  <p:cSld name="TITLE_AND_BODY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99" y="77476"/>
            <a:ext cx="1357650" cy="13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igate">
  <p:cSld name="TITLE_AND_BODY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051" y="77624"/>
            <a:ext cx="1417905" cy="141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nthesize">
  <p:cSld name="TITLE_AND_BODY_2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537" y="1428"/>
            <a:ext cx="1461990" cy="14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pplemental">
  <p:cSld name="TITLE_AND_BODY_2_1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-325" y="-625"/>
            <a:ext cx="91518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02" y="47651"/>
            <a:ext cx="1507040" cy="15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14203" l="0" r="0" t="2732"/>
          <a:stretch/>
        </p:blipFill>
        <p:spPr>
          <a:xfrm>
            <a:off x="0" y="0"/>
            <a:ext cx="9144000" cy="43901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0"/>
          <p:cNvSpPr/>
          <p:nvPr/>
        </p:nvSpPr>
        <p:spPr>
          <a:xfrm>
            <a:off x="-80700" y="4359000"/>
            <a:ext cx="9224700" cy="78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694250" y="4464900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" y="3626200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  <a:defRPr sz="1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●"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entury Gothic"/>
              <a:buChar char="○"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entury Gothic"/>
              <a:buChar char="■"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JTlQ4a29BR1FjcFVlbFJ6R3B2VGhWaUdTQVZNZFpZVDA4TEhncW5RQXpnIiwiY29udGVudElkIjoiY3VzdG9tLXJlc3BvbnNlLWZyZWVSZXNwb25zZS10ZXh0Iiwic2xpZGVJZCI6Imc5MzliOGU1ZmM3XzFfMTAiLCJjb250ZW50SW5zdGFuY2VJZCI6IjFJTlQ4a29BR1FjcFVlbFJ6R3B2VGhWaUdTQVZNZFpZVDA4TEhncW5RQXpnL2IyMmExMWE2LTlhYjEtNGIzZi1iYjJlLTlkNjQ3NTJjY2JmYyJ9pearId=magic-pear-metadata-identifi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bootstrapworld.org/materials/fall2021/en-us/courses/algebra-pyret/lessons/distance-formula/pages/distance-on-coordinate-plane.html" TargetMode="External"/><Relationship Id="rId4" Type="http://schemas.openxmlformats.org/officeDocument/2006/relationships/hyperlink" Target="https://www.bootstrapworld.org/materials/fall2021/en-us/courses/algebra-pyret/lessons/distance-formula/pages/distance-comparing-code.html" TargetMode="External"/><Relationship Id="rId5" Type="http://schemas.openxmlformats.org/officeDocument/2006/relationships/hyperlink" Target="https://www.bootstrapworld.org/materials/fall2021/en-us/courses/algebra-pyret/lessons/distance-formula/pages/distance-write-code-from-lengths.html" TargetMode="External"/><Relationship Id="rId6" Type="http://schemas.openxmlformats.org/officeDocument/2006/relationships/hyperlink" Target="https://www.bootstrapworld.org/materials/fall2021/en-us/courses/algebra-pyret/lessons/distance-formula/pages/distance-from-game-coordinates.html" TargetMode="External"/><Relationship Id="rId7" Type="http://schemas.openxmlformats.org/officeDocument/2006/relationships/hyperlink" Target="https://www.bootstrapworld.org/materials/fall2021/en-us/courses/algebra-pyret/lessons/distance-formula/pages/distance-from-game-coordinates-2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iwiYW5zd2VycyI6W119pearId=magic-pear-shape-identifier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VldxM0pWRmxxOE9ncExHSVVGUTltUjdEYkFEa2dNeFI4TllQaHVQUU40IiwiY29udGVudElkIjoiY3VzdG9tLXJlc3BvbnNlLWVtYmVkZGVkV2Vic2l0ZSIsInNsaWRlSWQiOiJnOThhMzI5YTg4Nl8wXzQiLCJjb250ZW50SW5zdGFuY2VJZCI6IjFXVldxM0pWRmxxOE9ncExHSVVGUTltUjdEYkFEa2dNeFI4TllQaHVQUU40LzhhOWM2MzMzLTY5ZTYtNGI3Yy1hYmZmLWFlMzljZTVmN2VmYiJ9pearId=magic-pear-metadata-identifi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iLCJhbnN3ZXJzIjpbXX0=pearId=magic-pear-shape-identifier" TargetMode="External"/><Relationship Id="rId5" Type="http://schemas.openxmlformats.org/officeDocument/2006/relationships/image" Target="../media/image21.png"/><Relationship Id="rId6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VldxM0pWRmxxOE9ncExHSVVGUTltUjdEYkFEa2dNeFI4TllQaHVQUU40IiwiY29udGVudElkIjoiY3VzdG9tLXJlc3BvbnNlLWVtYmVkZGVkV2Vic2l0ZSIsInNsaWRlSWQiOiJnOThhMzI5YTg4Nl8wXzM4IiwiY29udGVudEluc3RhbmNlSWQiOiIxV1ZXcTNKVkZscThPZ3BMR0lVRlE5bVI3RGJBRGtnTXhSOE5ZUGh1UFFONC9hMmZmNzlhYi0zYTljLTRmN2QtOTMxZS0xOTM4ODBjOWY4YzcifQ==pearId=magic-pear-metadata-identifi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://dontchangethislink.peardeckmagic.zone?eyJ0eXBlIjoiZ29vZ2xlLXNsaWRlcy1hZGRvbi1yZXNwb25zZS1mb290ZXIiLCJsYXN0RWRpdGVkQnkiOiIxMTUyNjQ5ODcwNTgyNzI3NTkwNTQiLCJwcmVzZW50YXRpb25JZCI6IjFJTlQ4a29BR1FjcFVlbFJ6R3B2VGhWaUdTQVZNZFpZVDA4TEhncW5RQXpnIiwiY29udGVudElkIjoiY3VzdG9tLXJlc3BvbnNlLWZyZWVSZXNwb25zZS10ZXh0Iiwic2xpZGVJZCI6Imc5MzliOGU1ZmM3XzBfMTY4IiwiY29udGVudEluc3RhbmNlSWQiOiIxSU5UOGtvQUdRY3BVZWxSekdwdlRoVmlHU0FWTWRaWVQwOExIZ3FuUUF6Zy85YjZmMjE0My03Yzc4LTQwM2MtOTY0ZS05YjlhNDA4ODgzNjQifQ==pearId=magic-pear-metadata-identifie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Ln7myXQx8TM" TargetMode="External"/><Relationship Id="rId4" Type="http://schemas.openxmlformats.org/officeDocument/2006/relationships/image" Target="../media/image25.jpg"/><Relationship Id="rId5" Type="http://schemas.openxmlformats.org/officeDocument/2006/relationships/hyperlink" Target="http://dontchangethislink.peardeckmagic.zone?eyJ0eXBlIjoiZnJlZVJlc3BvbnNlLXRleHQiLCJkcmFnZ2FibGVzIjpbeyJpZCI6ImRyYWdnYWJsZTAiLCJ0eXBlIjoiaWNvbiIsImljb24iOnsiaWQiOiJkZWZhdWx0LWNpcmNsZSJ9LCJjb2xvciI6IiNENTFEMjgifV0sImRyYWdnYWJsZVNpemUiOjEyLjU1LCJlbWJlZGRhYmxlVXJsIjoiaHR0cHM6Ly8iLCJhbnN3ZXJzIjpbXX0=pearId=magic-pear-shape-identifier" TargetMode="External"/><Relationship Id="rId6" Type="http://schemas.openxmlformats.org/officeDocument/2006/relationships/image" Target="../media/image24.png"/><Relationship Id="rId7" Type="http://schemas.openxmlformats.org/officeDocument/2006/relationships/hyperlink" Target="http://dontchangethislink.peardeckmagic.zone?eyJ0eXBlIjoiZ29vZ2xlLXNsaWRlcy1hZGRvbi1yZXNwb25zZS1mb290ZXIiLCJsYXN0RWRpdGVkQnkiOiIxMTUyNjQ5ODcwNTgyNzI3NTkwNTQiLCJwcmVzZW50YXRpb25JZCI6IjFJTlQ4a29BR1FjcFVlbFJ6R3B2VGhWaUdTQVZNZFpZVDA4TEhncW5RQXpnIiwiY29udGVudElkIjoiY3VzdG9tLXJlc3BvbnNlLWZyZWVSZXNwb25zZS10ZXh0Iiwic2xpZGVJZCI6Imc5MzliOGU1ZmM3XzBfMTgxIiwiY29udGVudEluc3RhbmNlSWQiOiIxSU5UOGtvQUdRY3BVZWxSekdwdlRoVmlHU0FWTWRaWVQwOExIZ3FuUUF6Zy83NzRjZjBlMS1jYzQxLTRlZTYtYmU0ZS0zMWNkMjcxN2M2Y2YifQ==pearId=magic-pear-metadata-identifi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bootstrapworld.org/materials/fall2021/en-us/courses/algebra-pyret/lessons/distance-formula/pages/distance-scaffold.html" TargetMode="External"/><Relationship Id="rId4" Type="http://schemas.openxmlformats.org/officeDocument/2006/relationships/hyperlink" Target="https://www.bootstrapworld.org/materials/fall2021/en-us/courses/algebra-pyret/lessons/distance-formula/pages/distance.html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://dontchangethislink.peardeckmagic.zone?eyJ0eXBlIjoiZW1iZWRkZWRXZWJzaXRlIiwiZHJhZ2dhYmxlcyI6W3siaWQiOiJkcmFnZ2FibGUwIiwidHlwZSI6Imljb24iLCJpY29uIjp7ImlkIjoiZGVmYXVsdC1jaXJjbGUifSwiY29sb3IiOiIjRDUxRDI4In1dLCJkcmFnZ2FibGVTaXplIjoxMi41NSwiZW1iZWRkYWJsZVVybCI6Imh0dHBzOi8vY29kZS5weXJldC5vcmcvZWRpdG9yIiwiYW5zd2VycyI6W119pearId=magic-pear-shape-identifier" TargetMode="External"/><Relationship Id="rId7" Type="http://schemas.openxmlformats.org/officeDocument/2006/relationships/image" Target="../media/image23.png"/><Relationship Id="rId8" Type="http://schemas.openxmlformats.org/officeDocument/2006/relationships/hyperlink" Target="http://dontchangethislink.peardeckmagic.zone?eyJ0eXBlIjoiZ29vZ2xlLXNsaWRlcy1hZGRvbi1yZXNwb25zZS1mb290ZXIiLCJsYXN0RWRpdGVkQnkiOiIxMTUyNjQ5ODcwNTgyNzI3NTkwNTQiLCJwcmVzZW50YXRpb25JZCI6IjFXVldxM0pWRmxxOE9ncExHSVVGUTltUjdEYkFEa2dNeFI4TllQaHVQUU40IiwiY29udGVudElkIjoiY3VzdG9tLXJlc3BvbnNlLWVtYmVkZGVkV2Vic2l0ZSIsInNsaWRlSWQiOiJnOThhMzI5YTg4Nl8wXzY5IiwiY29udGVudEluc3RhbmNlSWQiOiIxV1ZXcTNKVkZscThPZ3BMR0lVRlE5bVI3RGJBRGtnTXhSOE5ZUGh1UFFONC82ODFiMDFmNS02ZTQyLTQ3Y2YtODBhZC1hMGEzNTIzNzRjNDQifQ==pearId=magic-pear-metadata-identifi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53925"/>
            <a:ext cx="8520600" cy="7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Distance in 2 Dimensions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compute the distance between the player and any character in the game!</a:t>
            </a:r>
            <a:endParaRPr/>
          </a:p>
          <a:p>
            <a:pPr indent="0" lvl="0" marL="0" rtl="0" algn="l">
              <a:spcBef>
                <a:spcPts val="5000"/>
              </a:spcBef>
              <a:spcAft>
                <a:spcPts val="5000"/>
              </a:spcAft>
              <a:buNone/>
            </a:pPr>
            <a:r>
              <a:rPr lang="en"/>
              <a:t>But how do we know whether or not they are </a:t>
            </a:r>
            <a:r>
              <a:rPr b="1" lang="en"/>
              <a:t>close enough to collide?</a:t>
            </a:r>
            <a:endParaRPr b="1"/>
          </a:p>
        </p:txBody>
      </p:sp>
      <p:pic>
        <p:nvPicPr>
          <p:cNvPr id="176" name="Google Shape;176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Exercises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1412925" y="1463425"/>
            <a:ext cx="7546200" cy="32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673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●"/>
            </a:pPr>
            <a:r>
              <a:rPr lang="en" sz="20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Distance on the Coordinate Plane</a:t>
            </a:r>
            <a:endParaRPr sz="2000">
              <a:highlight>
                <a:schemeClr val="lt1"/>
              </a:highlight>
            </a:endParaRPr>
          </a:p>
          <a:p>
            <a:pPr indent="-355600" lvl="0" marL="673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●"/>
            </a:pPr>
            <a:r>
              <a:rPr lang="en" sz="20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Distance: Comparing Code</a:t>
            </a:r>
            <a:endParaRPr sz="2000">
              <a:highlight>
                <a:schemeClr val="lt1"/>
              </a:highlight>
            </a:endParaRPr>
          </a:p>
          <a:p>
            <a:pPr indent="-355600" lvl="0" marL="673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Writing Code to Calculate Missing Lengths</a:t>
            </a:r>
            <a:endParaRPr sz="2000"/>
          </a:p>
          <a:p>
            <a:pPr indent="-355600" lvl="0" marL="673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●"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Distance from Game Coordinates</a:t>
            </a:r>
            <a:endParaRPr sz="2000"/>
          </a:p>
          <a:p>
            <a:pPr indent="-355600" lvl="0" marL="6731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Distance from Game Coordinates 2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Distance in 1 Dimension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1298175" y="973975"/>
            <a:ext cx="7603500" cy="3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missing from this game?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will the computer know when the characters have collided?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Open</a:t>
            </a:r>
            <a:r>
              <a:rPr lang="en" sz="2400"/>
              <a:t> your Game file, and scroll down until you see the definition of </a:t>
            </a:r>
            <a:r>
              <a:rPr b="1" lang="en" sz="24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24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distances-color</a:t>
            </a:r>
            <a:r>
              <a:rPr b="1" lang="en" sz="24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Font typeface="Courier New"/>
              <a:buChar char="●"/>
            </a:pPr>
            <a:r>
              <a:rPr b="1" lang="en" sz="2400">
                <a:solidFill>
                  <a:schemeClr val="dk1"/>
                </a:solidFill>
              </a:rPr>
              <a:t>Change</a:t>
            </a:r>
            <a:r>
              <a:rPr lang="en" sz="2400">
                <a:solidFill>
                  <a:schemeClr val="dk1"/>
                </a:solidFill>
              </a:rPr>
              <a:t> the value from </a:t>
            </a:r>
            <a:r>
              <a:rPr lang="en" sz="2400">
                <a:solidFill>
                  <a:schemeClr val="dk1"/>
                </a:solidFill>
                <a:highlight>
                  <a:srgbClr val="CCCCCC"/>
                </a:highlight>
                <a:latin typeface="Courier New"/>
                <a:ea typeface="Courier New"/>
                <a:cs typeface="Courier New"/>
                <a:sym typeface="Courier New"/>
              </a:rPr>
              <a:t>“”</a:t>
            </a:r>
            <a:r>
              <a:rPr lang="en" sz="2400">
                <a:solidFill>
                  <a:schemeClr val="dk1"/>
                </a:solidFill>
              </a:rPr>
              <a:t> to a color that will show up on your background, and click </a:t>
            </a:r>
            <a:r>
              <a:rPr b="1" lang="en" sz="2400">
                <a:solidFill>
                  <a:schemeClr val="dk1"/>
                </a:solidFill>
              </a:rPr>
              <a:t>Run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" name="Google Shape;95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in 1 Dimension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3698" t="0"/>
          <a:stretch/>
        </p:blipFill>
        <p:spPr>
          <a:xfrm>
            <a:off x="1233025" y="2881525"/>
            <a:ext cx="7751749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400" y="1944925"/>
            <a:ext cx="1328050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774" y="1674549"/>
            <a:ext cx="1359350" cy="135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0"/>
          <p:cNvCxnSpPr/>
          <p:nvPr/>
        </p:nvCxnSpPr>
        <p:spPr>
          <a:xfrm>
            <a:off x="2974175" y="3117975"/>
            <a:ext cx="2920800" cy="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06" name="Google Shape;106;p20"/>
          <p:cNvGrpSpPr/>
          <p:nvPr/>
        </p:nvGrpSpPr>
        <p:grpSpPr>
          <a:xfrm>
            <a:off x="2974175" y="3053613"/>
            <a:ext cx="2978050" cy="142050"/>
            <a:chOff x="2596625" y="3030050"/>
            <a:chExt cx="2978050" cy="142050"/>
          </a:xfrm>
        </p:grpSpPr>
        <p:sp>
          <p:nvSpPr>
            <p:cNvPr id="107" name="Google Shape;107;p20"/>
            <p:cNvSpPr/>
            <p:nvPr/>
          </p:nvSpPr>
          <p:spPr>
            <a:xfrm>
              <a:off x="5436375" y="3033800"/>
              <a:ext cx="138300" cy="1383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2596625" y="3030050"/>
              <a:ext cx="138300" cy="1383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0"/>
          <p:cNvSpPr txBox="1"/>
          <p:nvPr/>
        </p:nvSpPr>
        <p:spPr>
          <a:xfrm>
            <a:off x="3013300" y="3610000"/>
            <a:ext cx="332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600    -   200</a:t>
            </a:r>
            <a:endParaRPr b="1" i="1"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cx     -    px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6628575" y="3844875"/>
            <a:ext cx="2356200" cy="486000"/>
          </a:xfrm>
          <a:prstGeom prst="wedgeRectCallout">
            <a:avLst>
              <a:gd fmla="val -81864" name="adj1"/>
              <a:gd fmla="val 1694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cx</a:t>
            </a:r>
            <a:r>
              <a:rPr lang="en"/>
              <a:t> comes first, because it’s larger...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25" y="1855362"/>
            <a:ext cx="997750" cy="9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in 1 Dimension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3013300" y="3610000"/>
            <a:ext cx="332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600    -   200</a:t>
            </a:r>
            <a:endParaRPr b="1" i="1"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px     -    cx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6573125" y="3768675"/>
            <a:ext cx="2411700" cy="486000"/>
          </a:xfrm>
          <a:prstGeom prst="wedgeRectCallout">
            <a:avLst>
              <a:gd fmla="val -76103" name="adj1"/>
              <a:gd fmla="val 148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not the same order as before! Now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px</a:t>
            </a:r>
            <a:r>
              <a:rPr lang="en"/>
              <a:t> is larger!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0" l="0" r="3698" t="0"/>
          <a:stretch/>
        </p:blipFill>
        <p:spPr>
          <a:xfrm>
            <a:off x="1233025" y="2881525"/>
            <a:ext cx="7751749" cy="64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/>
          <p:nvPr/>
        </p:nvCxnSpPr>
        <p:spPr>
          <a:xfrm>
            <a:off x="2974175" y="3117975"/>
            <a:ext cx="2920800" cy="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21" name="Google Shape;121;p21"/>
          <p:cNvGrpSpPr/>
          <p:nvPr/>
        </p:nvGrpSpPr>
        <p:grpSpPr>
          <a:xfrm>
            <a:off x="2974175" y="3053613"/>
            <a:ext cx="2978050" cy="142050"/>
            <a:chOff x="2596625" y="3030050"/>
            <a:chExt cx="2978050" cy="142050"/>
          </a:xfrm>
        </p:grpSpPr>
        <p:sp>
          <p:nvSpPr>
            <p:cNvPr id="122" name="Google Shape;122;p21"/>
            <p:cNvSpPr/>
            <p:nvPr/>
          </p:nvSpPr>
          <p:spPr>
            <a:xfrm>
              <a:off x="5436375" y="3033800"/>
              <a:ext cx="138300" cy="1383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2596625" y="3030050"/>
              <a:ext cx="138300" cy="1383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300" y="1964625"/>
            <a:ext cx="1328050" cy="10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0024" y="1694261"/>
            <a:ext cx="1359350" cy="13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Distance in 1 Dimension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1852200" y="882450"/>
            <a:ext cx="729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 line-length : Number Number -&gt; Number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# distance between 2 points on a number line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examples: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line-length(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20, 10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 is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20 - 10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line-length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10 20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 is (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20 - 10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fun line-length(a, b):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if a &gt; b: a - 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else: b - 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end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812000" y="1055550"/>
            <a:ext cx="7372200" cy="32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 your  own words, what does this function do?</a:t>
            </a:r>
            <a:endParaRPr sz="2100"/>
          </a:p>
          <a:p>
            <a:pPr indent="-361950" lvl="0" marL="457200" rtl="0" algn="l">
              <a:spcBef>
                <a:spcPts val="4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How does it </a:t>
            </a:r>
            <a:r>
              <a:rPr i="1" lang="en" sz="2100"/>
              <a:t>work?</a:t>
            </a:r>
            <a:endParaRPr i="1" sz="2100"/>
          </a:p>
          <a:p>
            <a:pPr indent="-361950" lvl="0" marL="457200" rtl="0" algn="l">
              <a:spcBef>
                <a:spcPts val="4000"/>
              </a:spcBef>
              <a:spcAft>
                <a:spcPts val="4000"/>
              </a:spcAft>
              <a:buSzPts val="2100"/>
              <a:buChar char="●"/>
            </a:pPr>
            <a:r>
              <a:rPr lang="en" sz="2100"/>
              <a:t>Why does it use conditionals?</a:t>
            </a:r>
            <a:endParaRPr sz="2100"/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23526" l="0" r="0" t="19454"/>
          <a:stretch/>
        </p:blipFill>
        <p:spPr>
          <a:xfrm>
            <a:off x="136900" y="2535606"/>
            <a:ext cx="1514376" cy="8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>
            <a:hlinkClick r:id="rId6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Distance in 1 Dimension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1748125" y="1108525"/>
            <a:ext cx="681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line-length</a:t>
            </a:r>
            <a:r>
              <a:rPr lang="en" sz="2000"/>
              <a:t> computes the </a:t>
            </a:r>
            <a:r>
              <a:rPr lang="en" sz="2000" u="sng"/>
              <a:t>positive distance</a:t>
            </a:r>
            <a:r>
              <a:rPr lang="en" sz="2000"/>
              <a:t> between two points on a single number line.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If two coordinates differ by their </a:t>
            </a:r>
            <a:r>
              <a:rPr lang="en" sz="2000" u="sng"/>
              <a:t>x-values</a:t>
            </a:r>
            <a:r>
              <a:rPr lang="en" sz="2000"/>
              <a:t>, this function will tell us how far apart they are.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If two coordinates differ by their </a:t>
            </a:r>
            <a:r>
              <a:rPr lang="en" sz="2000" u="sng">
                <a:solidFill>
                  <a:schemeClr val="dk1"/>
                </a:solidFill>
              </a:rPr>
              <a:t>y-values</a:t>
            </a:r>
            <a:r>
              <a:rPr lang="en" sz="2000">
                <a:solidFill>
                  <a:schemeClr val="dk1"/>
                </a:solidFill>
              </a:rPr>
              <a:t>, this function will tell us how far apart they are.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But what if the coordinates differ by </a:t>
            </a:r>
            <a:r>
              <a:rPr b="1" lang="en" sz="2000" u="sng">
                <a:solidFill>
                  <a:schemeClr val="dk1"/>
                </a:solidFill>
              </a:rPr>
              <a:t>both x </a:t>
            </a:r>
            <a:r>
              <a:rPr b="1" i="1" lang="en" sz="2000" u="sng">
                <a:solidFill>
                  <a:schemeClr val="dk1"/>
                </a:solidFill>
              </a:rPr>
              <a:t>and</a:t>
            </a:r>
            <a:r>
              <a:rPr b="1" lang="en" sz="2000" u="sng">
                <a:solidFill>
                  <a:schemeClr val="dk1"/>
                </a:solidFill>
              </a:rPr>
              <a:t> y...?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42" name="Google Shape;142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>
            <a:hlinkClick r:id="rId5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525" y="1800900"/>
            <a:ext cx="1998575" cy="19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Distance in 2 Dimensions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1330025" y="1108525"/>
            <a:ext cx="52605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How do we know when these circles are touching?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If we drew a straight line between these two points</a:t>
            </a:r>
            <a:r>
              <a:rPr lang="en" sz="2100"/>
              <a:t>, that would represent the </a:t>
            </a:r>
            <a:r>
              <a:rPr b="1" lang="en" sz="2100"/>
              <a:t>distance</a:t>
            </a:r>
            <a:r>
              <a:rPr lang="en" sz="2100"/>
              <a:t> between them.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en" sz="2100"/>
              <a:t>The circles touch when </a:t>
            </a:r>
            <a:r>
              <a:rPr b="1" lang="en" sz="2100"/>
              <a:t>the sum of their radii is less than</a:t>
            </a:r>
            <a:r>
              <a:rPr lang="en" sz="2100"/>
              <a:t> the distance.</a:t>
            </a:r>
            <a:endParaRPr sz="2100"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150" y="1634925"/>
            <a:ext cx="2071475" cy="23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Distance in 2 Dimensions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63650" y="1845325"/>
            <a:ext cx="3397800" cy="15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Click on the image to watch this 4-minute video. 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en" sz="2100"/>
              <a:t>What questions do you have?</a:t>
            </a:r>
            <a:endParaRPr sz="2100"/>
          </a:p>
        </p:txBody>
      </p:sp>
      <p:pic>
        <p:nvPicPr>
          <p:cNvPr descr="If you like my videos, please consider supporting me on Patreon:  https://www.patreon.com/Hotel_Infinity&#10;&#10;How long is the long side of a right triangle?  To puzzle this out, we can use a trick available to mathematicians and game designers alike:  We can make copies of the triangle, play with them, and see what happens." id="158" name="Google Shape;158;p25" title="The Pythagorean Theore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050" y="878001"/>
            <a:ext cx="4956524" cy="3717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>
            <a:hlinkClick r:id="rId7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1748125" y="-12175"/>
            <a:ext cx="70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Distance in 2 Dimensions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1519525" y="1108525"/>
            <a:ext cx="734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Turn to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Distance Between (0,2) and (4,5)</a:t>
            </a:r>
            <a:r>
              <a:rPr lang="en"/>
              <a:t> in your workbooks.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Convert this expression to a Circle of Evaluation, then code.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the Design Recipe to write </a:t>
            </a:r>
            <a:r>
              <a:rPr b="1" lang="en" u="sng">
                <a:solidFill>
                  <a:schemeClr val="hlink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distance</a:t>
            </a:r>
            <a:r>
              <a:rPr lang="en"/>
              <a:t>, which computes the distance between</a:t>
            </a:r>
            <a:r>
              <a:rPr b="1" lang="en"/>
              <a:t> any </a:t>
            </a:r>
            <a:r>
              <a:rPr lang="en"/>
              <a:t>two</a:t>
            </a:r>
            <a:r>
              <a:rPr b="1" lang="en"/>
              <a:t> </a:t>
            </a:r>
            <a:r>
              <a:rPr lang="en"/>
              <a:t>points!</a:t>
            </a:r>
            <a:r>
              <a:rPr b="1" lang="en"/>
              <a:t> </a:t>
            </a:r>
            <a:r>
              <a:rPr i="1" lang="en"/>
              <a:t>HINT: the code you wrote on the previous page can be used as your first example!</a:t>
            </a:r>
            <a:endParaRPr i="1"/>
          </a:p>
          <a:p>
            <a:pPr indent="-3429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800"/>
              <a:buAutoNum type="arabicPeriod"/>
            </a:pPr>
            <a:r>
              <a:rPr lang="en"/>
              <a:t>In your game, fix the </a:t>
            </a:r>
            <a:r>
              <a:rPr lang="en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distance</a:t>
            </a:r>
            <a:r>
              <a:rPr lang="en"/>
              <a:t> function. How do you know whether or not it works?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5">
            <a:alphaModFix/>
          </a:blip>
          <a:srcRect b="23526" l="0" r="0" t="19454"/>
          <a:stretch/>
        </p:blipFill>
        <p:spPr>
          <a:xfrm>
            <a:off x="136900" y="2587825"/>
            <a:ext cx="1422800" cy="81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29125"/>
            <a:ext cx="91440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>
            <a:hlinkClick r:id="rId8"/>
          </p:cNvPr>
          <p:cNvSpPr/>
          <p:nvPr/>
        </p:nvSpPr>
        <p:spPr>
          <a:xfrm>
            <a:off x="0" y="5207000"/>
            <a:ext cx="12600" cy="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hAndMi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